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2" r:id="rId7"/>
    <p:sldId id="263" r:id="rId8"/>
    <p:sldId id="264" r:id="rId9"/>
    <p:sldId id="261" r:id="rId10"/>
    <p:sldId id="266" r:id="rId11"/>
    <p:sldId id="267" r:id="rId12"/>
    <p:sldId id="265"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4A2F06-2719-47F2-BC37-C05BECE73C3D}"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325126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A2F06-2719-47F2-BC37-C05BECE73C3D}"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370855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A2F06-2719-47F2-BC37-C05BECE73C3D}"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231041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A2F06-2719-47F2-BC37-C05BECE73C3D}"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65305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A2F06-2719-47F2-BC37-C05BECE73C3D}"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190461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4A2F06-2719-47F2-BC37-C05BECE73C3D}"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322628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A2F06-2719-47F2-BC37-C05BECE73C3D}"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389803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A2F06-2719-47F2-BC37-C05BECE73C3D}"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172016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A2F06-2719-47F2-BC37-C05BECE73C3D}"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342791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A2F06-2719-47F2-BC37-C05BECE73C3D}"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342907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A2F06-2719-47F2-BC37-C05BECE73C3D}"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949EC-EBBF-4788-B0B1-179F29BE7BA2}" type="slidenum">
              <a:rPr lang="en-US" smtClean="0"/>
              <a:t>‹#›</a:t>
            </a:fld>
            <a:endParaRPr lang="en-US"/>
          </a:p>
        </p:txBody>
      </p:sp>
    </p:spTree>
    <p:extLst>
      <p:ext uri="{BB962C8B-B14F-4D97-AF65-F5344CB8AC3E}">
        <p14:creationId xmlns:p14="http://schemas.microsoft.com/office/powerpoint/2010/main" val="325111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A2F06-2719-47F2-BC37-C05BECE73C3D}" type="datetimeFigureOut">
              <a:rPr lang="en-US" smtClean="0"/>
              <a:t>4/20/2020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949EC-EBBF-4788-B0B1-179F29BE7BA2}" type="slidenum">
              <a:rPr lang="en-US" smtClean="0"/>
              <a:t>‹#›</a:t>
            </a:fld>
            <a:endParaRPr lang="en-US"/>
          </a:p>
        </p:txBody>
      </p:sp>
    </p:spTree>
    <p:extLst>
      <p:ext uri="{BB962C8B-B14F-4D97-AF65-F5344CB8AC3E}">
        <p14:creationId xmlns:p14="http://schemas.microsoft.com/office/powerpoint/2010/main" val="254780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a:bodyPr>
          <a:lstStyle/>
          <a:p>
            <a:r>
              <a:rPr lang="en-US" sz="4000" b="1" u="sng" dirty="0" smtClean="0">
                <a:solidFill>
                  <a:schemeClr val="accent5">
                    <a:lumMod val="60000"/>
                    <a:lumOff val="40000"/>
                  </a:schemeClr>
                </a:solidFill>
              </a:rPr>
              <a:t>Different regions of Pakistan on the bases of population </a:t>
            </a:r>
            <a:endParaRPr lang="en-US" sz="4000" b="1" u="sng" dirty="0">
              <a:solidFill>
                <a:schemeClr val="accent5">
                  <a:lumMod val="60000"/>
                  <a:lumOff val="40000"/>
                </a:schemeClr>
              </a:solidFill>
            </a:endParaRPr>
          </a:p>
        </p:txBody>
      </p:sp>
    </p:spTree>
    <p:extLst>
      <p:ext uri="{BB962C8B-B14F-4D97-AF65-F5344CB8AC3E}">
        <p14:creationId xmlns:p14="http://schemas.microsoft.com/office/powerpoint/2010/main" val="523489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Factors influencing Population Distribution Density</a:t>
            </a:r>
            <a:endParaRPr lang="en-US" sz="4000" dirty="0"/>
          </a:p>
        </p:txBody>
      </p:sp>
      <p:sp>
        <p:nvSpPr>
          <p:cNvPr id="3" name="Content Placeholder 2"/>
          <p:cNvSpPr>
            <a:spLocks noGrp="1"/>
          </p:cNvSpPr>
          <p:nvPr>
            <p:ph idx="1"/>
          </p:nvPr>
        </p:nvSpPr>
        <p:spPr/>
        <p:txBody>
          <a:bodyPr/>
          <a:lstStyle/>
          <a:p>
            <a:pPr marL="0" indent="0">
              <a:buNone/>
            </a:pPr>
            <a:r>
              <a:rPr lang="en-US" dirty="0"/>
              <a:t>The density of population is unevenly distribution in Pakistan in some district the density drop to below 5% like in </a:t>
            </a:r>
            <a:r>
              <a:rPr lang="en-US" dirty="0" err="1"/>
              <a:t>Chagai</a:t>
            </a:r>
            <a:r>
              <a:rPr lang="en-US" dirty="0"/>
              <a:t> and </a:t>
            </a:r>
            <a:r>
              <a:rPr lang="en-US" dirty="0" err="1"/>
              <a:t>Kharan</a:t>
            </a:r>
            <a:r>
              <a:rPr lang="en-US" dirty="0"/>
              <a:t> while some district it rises above 500 person per square kilometer like Lahore and Sialkot etc. this uneven </a:t>
            </a:r>
            <a:r>
              <a:rPr lang="en-US" dirty="0" err="1"/>
              <a:t>distrabuation</a:t>
            </a:r>
            <a:r>
              <a:rPr lang="en-US" dirty="0"/>
              <a:t> of population is due to a variety of factors these factors area</a:t>
            </a:r>
          </a:p>
          <a:p>
            <a:r>
              <a:rPr lang="en-US" b="1" dirty="0"/>
              <a:t> 1 Geographical Factors: </a:t>
            </a:r>
            <a:endParaRPr lang="en-US" b="1" dirty="0" smtClean="0"/>
          </a:p>
          <a:p>
            <a:r>
              <a:rPr lang="en-US" b="1" dirty="0" smtClean="0"/>
              <a:t>2</a:t>
            </a:r>
            <a:r>
              <a:rPr lang="en-US" b="1" dirty="0"/>
              <a:t>. Economic </a:t>
            </a:r>
            <a:r>
              <a:rPr lang="en-US" b="1" dirty="0" smtClean="0"/>
              <a:t>Factors</a:t>
            </a:r>
          </a:p>
          <a:p>
            <a:r>
              <a:rPr lang="en-US" b="1" dirty="0" smtClean="0"/>
              <a:t> </a:t>
            </a:r>
            <a:r>
              <a:rPr lang="en-US" b="1" dirty="0"/>
              <a:t>3. Social/Cultural Factors</a:t>
            </a:r>
            <a:endParaRPr lang="en-US" dirty="0"/>
          </a:p>
          <a:p>
            <a:endParaRPr lang="en-US" dirty="0"/>
          </a:p>
        </p:txBody>
      </p:sp>
    </p:spTree>
    <p:extLst>
      <p:ext uri="{BB962C8B-B14F-4D97-AF65-F5344CB8AC3E}">
        <p14:creationId xmlns:p14="http://schemas.microsoft.com/office/powerpoint/2010/main" val="4269456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 </a:t>
            </a:r>
            <a:r>
              <a:rPr lang="en-US" u="sng" dirty="0">
                <a:solidFill>
                  <a:schemeClr val="accent5">
                    <a:lumMod val="60000"/>
                    <a:lumOff val="40000"/>
                  </a:schemeClr>
                </a:solidFill>
              </a:rPr>
              <a:t>Geographical Factors</a:t>
            </a:r>
            <a:endParaRPr lang="en-US" dirty="0">
              <a:solidFill>
                <a:schemeClr val="accent5">
                  <a:lumMod val="60000"/>
                  <a:lumOff val="40000"/>
                </a:schemeClr>
              </a:solidFill>
            </a:endParaRPr>
          </a:p>
        </p:txBody>
      </p:sp>
      <p:sp>
        <p:nvSpPr>
          <p:cNvPr id="3" name="Content Placeholder 2"/>
          <p:cNvSpPr>
            <a:spLocks noGrp="1"/>
          </p:cNvSpPr>
          <p:nvPr>
            <p:ph idx="1"/>
          </p:nvPr>
        </p:nvSpPr>
        <p:spPr>
          <a:xfrm>
            <a:off x="83127" y="1690688"/>
            <a:ext cx="11270673" cy="4486275"/>
          </a:xfrm>
        </p:spPr>
        <p:txBody>
          <a:bodyPr>
            <a:normAutofit fontScale="92500" lnSpcReduction="20000"/>
          </a:bodyPr>
          <a:lstStyle/>
          <a:p>
            <a:r>
              <a:rPr lang="en-US" dirty="0"/>
              <a:t> 1 </a:t>
            </a:r>
            <a:r>
              <a:rPr lang="en-US" b="1" dirty="0"/>
              <a:t>Availability of Water: </a:t>
            </a:r>
            <a:r>
              <a:rPr lang="en-US" dirty="0"/>
              <a:t>It is one of the main factor which force people to settle in a particular area as water is used for drinking, crops growth, cattle breeding </a:t>
            </a:r>
            <a:r>
              <a:rPr lang="en-US" dirty="0" err="1"/>
              <a:t>etc</a:t>
            </a:r>
            <a:r>
              <a:rPr lang="en-US" dirty="0"/>
              <a:t/>
            </a:r>
            <a:br>
              <a:rPr lang="en-US" dirty="0"/>
            </a:br>
            <a:r>
              <a:rPr lang="en-US" dirty="0"/>
              <a:t/>
            </a:r>
            <a:br>
              <a:rPr lang="en-US" dirty="0"/>
            </a:br>
            <a:r>
              <a:rPr lang="en-US" dirty="0"/>
              <a:t> 2 </a:t>
            </a:r>
            <a:r>
              <a:rPr lang="en-US" b="1" dirty="0"/>
              <a:t>Landforms:</a:t>
            </a:r>
            <a:r>
              <a:rPr lang="en-US" dirty="0"/>
              <a:t> People prefer to live in plain areas as these areas are easy to access, and are feasible for communication, agricultural and industrial activities.</a:t>
            </a:r>
            <a:br>
              <a:rPr lang="en-US" dirty="0"/>
            </a:br>
            <a:r>
              <a:rPr lang="en-US" dirty="0"/>
              <a:t/>
            </a:r>
            <a:br>
              <a:rPr lang="en-US" dirty="0"/>
            </a:br>
            <a:r>
              <a:rPr lang="en-US" dirty="0"/>
              <a:t> 3 </a:t>
            </a:r>
            <a:r>
              <a:rPr lang="en-US" b="1" dirty="0"/>
              <a:t>Climate: </a:t>
            </a:r>
            <a:r>
              <a:rPr lang="en-US" dirty="0"/>
              <a:t>Another important factor for dense population in an area is climate. People prefer to live in areas which have moderate climate-thus avoiding extreme climates like that in Antarctica.</a:t>
            </a:r>
            <a:br>
              <a:rPr lang="en-US" dirty="0"/>
            </a:br>
            <a:r>
              <a:rPr lang="en-US" dirty="0"/>
              <a:t/>
            </a:r>
            <a:br>
              <a:rPr lang="en-US" dirty="0"/>
            </a:br>
            <a:r>
              <a:rPr lang="en-US" dirty="0"/>
              <a:t> 4 </a:t>
            </a:r>
            <a:r>
              <a:rPr lang="en-US" b="1" dirty="0"/>
              <a:t>Soil: </a:t>
            </a:r>
            <a:r>
              <a:rPr lang="en-US" dirty="0"/>
              <a:t>Most of the people who are linked with agriculture prefer to live in areas which are fertile.</a:t>
            </a:r>
            <a:br>
              <a:rPr lang="en-US" dirty="0"/>
            </a:br>
            <a:endParaRPr lang="en-US" dirty="0"/>
          </a:p>
        </p:txBody>
      </p:sp>
    </p:spTree>
    <p:extLst>
      <p:ext uri="{BB962C8B-B14F-4D97-AF65-F5344CB8AC3E}">
        <p14:creationId xmlns:p14="http://schemas.microsoft.com/office/powerpoint/2010/main" val="3827483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chemeClr val="accent5">
                    <a:lumMod val="60000"/>
                    <a:lumOff val="40000"/>
                  </a:schemeClr>
                </a:solidFill>
              </a:rPr>
              <a:t>Economic </a:t>
            </a:r>
            <a:r>
              <a:rPr lang="en-US" b="1" u="sng" dirty="0" smtClean="0">
                <a:solidFill>
                  <a:schemeClr val="accent5">
                    <a:lumMod val="60000"/>
                    <a:lumOff val="40000"/>
                  </a:schemeClr>
                </a:solidFill>
              </a:rPr>
              <a:t>Factors</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normAutofit fontScale="92500" lnSpcReduction="20000"/>
          </a:bodyPr>
          <a:lstStyle/>
          <a:p>
            <a:r>
              <a:rPr lang="en-US" b="1" dirty="0"/>
              <a:t>1 Urbanization</a:t>
            </a:r>
            <a:r>
              <a:rPr lang="en-US" dirty="0"/>
              <a:t>: Better job opportunities, education and health facilities are also responsible for dense population in a limited area. Urban cities are densely populated as it has all these facilities. To name a few, Tokyo, London, New York, Dubai are some of the famous cities in the world.</a:t>
            </a:r>
            <a:br>
              <a:rPr lang="en-US" dirty="0"/>
            </a:br>
            <a:r>
              <a:rPr lang="en-US" dirty="0"/>
              <a:t/>
            </a:r>
            <a:br>
              <a:rPr lang="en-US" dirty="0"/>
            </a:br>
            <a:r>
              <a:rPr lang="en-US" dirty="0"/>
              <a:t> </a:t>
            </a:r>
            <a:r>
              <a:rPr lang="en-US" b="1" dirty="0"/>
              <a:t>2 Mineral</a:t>
            </a:r>
            <a:r>
              <a:rPr lang="en-US" dirty="0"/>
              <a:t>s: Areas rich in minerals attract people interested in mining activities and thus companies of international standard which in turn attract people in search of jobs thus increase in population of that area.</a:t>
            </a:r>
            <a:br>
              <a:rPr lang="en-US" dirty="0"/>
            </a:br>
            <a:r>
              <a:rPr lang="en-US" dirty="0"/>
              <a:t/>
            </a:r>
            <a:br>
              <a:rPr lang="en-US" dirty="0"/>
            </a:br>
            <a:r>
              <a:rPr lang="en-US" dirty="0"/>
              <a:t> </a:t>
            </a:r>
            <a:r>
              <a:rPr lang="en-US" b="1" dirty="0"/>
              <a:t>3 Industrializatio</a:t>
            </a:r>
            <a:r>
              <a:rPr lang="en-US" dirty="0"/>
              <a:t>n: Industries not only require labors but also operators, management staff, engineers, doctors </a:t>
            </a:r>
            <a:r>
              <a:rPr lang="en-US" dirty="0" err="1"/>
              <a:t>etc</a:t>
            </a:r>
            <a:r>
              <a:rPr lang="en-US" dirty="0"/>
              <a:t> as it has its own residential area.  </a:t>
            </a:r>
          </a:p>
          <a:p>
            <a:r>
              <a:rPr lang="en-US" b="1" dirty="0"/>
              <a:t> 4 Need for High Income</a:t>
            </a:r>
            <a:r>
              <a:rPr lang="en-US" dirty="0"/>
              <a:t>: Farmers in agricultural areas require larger work force to increase crop yield and income. They do not think about increased population</a:t>
            </a:r>
          </a:p>
        </p:txBody>
      </p:sp>
    </p:spTree>
    <p:extLst>
      <p:ext uri="{BB962C8B-B14F-4D97-AF65-F5344CB8AC3E}">
        <p14:creationId xmlns:p14="http://schemas.microsoft.com/office/powerpoint/2010/main" val="1379945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cap="all" dirty="0">
                <a:solidFill>
                  <a:schemeClr val="accent5">
                    <a:lumMod val="60000"/>
                    <a:lumOff val="40000"/>
                  </a:schemeClr>
                </a:solidFill>
              </a:rPr>
              <a:t>Social/Cultural </a:t>
            </a:r>
            <a:r>
              <a:rPr lang="en-US" sz="4000" b="1" u="sng" cap="all" dirty="0" smtClean="0">
                <a:solidFill>
                  <a:schemeClr val="accent5">
                    <a:lumMod val="60000"/>
                    <a:lumOff val="40000"/>
                  </a:schemeClr>
                </a:solidFill>
              </a:rPr>
              <a:t>Factors</a:t>
            </a:r>
            <a:endParaRPr lang="en-US" sz="4000" b="1" dirty="0">
              <a:solidFill>
                <a:schemeClr val="accent5">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u="sng" cap="all" dirty="0" smtClean="0"/>
              <a:t> </a:t>
            </a:r>
            <a:r>
              <a:rPr lang="en-US" b="1" dirty="0"/>
              <a:t>1 Religious</a:t>
            </a:r>
            <a:r>
              <a:rPr lang="en-US" dirty="0"/>
              <a:t>-cultural Factors: Islam and Christianity strongly criticize family planning therefore; people who are very religious minded do not care for increased population. People try to live at places where people of same culture are present.</a:t>
            </a:r>
            <a:br>
              <a:rPr lang="en-US" dirty="0"/>
            </a:br>
            <a:r>
              <a:rPr lang="en-US" dirty="0"/>
              <a:t/>
            </a:r>
            <a:br>
              <a:rPr lang="en-US" dirty="0"/>
            </a:br>
            <a:r>
              <a:rPr lang="en-US" b="1" dirty="0"/>
              <a:t> 2 Lack of Education</a:t>
            </a:r>
            <a:r>
              <a:rPr lang="en-US" dirty="0"/>
              <a:t>: Lack of education is also one of the greatest factors of increase in population as people are unaware of the economic burden, increased population put on country’s economy.</a:t>
            </a:r>
            <a:br>
              <a:rPr lang="en-US" dirty="0"/>
            </a:br>
            <a:r>
              <a:rPr lang="en-US" dirty="0"/>
              <a:t/>
            </a:r>
            <a:br>
              <a:rPr lang="en-US" dirty="0"/>
            </a:br>
            <a:r>
              <a:rPr lang="en-US" b="1" dirty="0"/>
              <a:t> 3 Government Policies</a:t>
            </a:r>
            <a:r>
              <a:rPr lang="en-US" dirty="0"/>
              <a:t>: Frequent government changes results in inconsistency of policies against high population growth rate. The government of France now gives incentives to the parents for giving births to more children as their population growth rate is now negative.</a:t>
            </a:r>
            <a:br>
              <a:rPr lang="en-US" dirty="0"/>
            </a:br>
            <a:r>
              <a:rPr lang="en-US" dirty="0"/>
              <a:t/>
            </a:r>
            <a:br>
              <a:rPr lang="en-US" dirty="0"/>
            </a:br>
            <a:r>
              <a:rPr lang="en-US" dirty="0"/>
              <a:t> </a:t>
            </a:r>
            <a:r>
              <a:rPr lang="en-US" b="1" dirty="0"/>
              <a:t>4 Age of Marriage</a:t>
            </a:r>
            <a:r>
              <a:rPr lang="en-US" dirty="0"/>
              <a:t>: In the Least Developed Countries (LDCs), females get married at very young age and this also contributes to high population growth in Least Developed Countries.</a:t>
            </a:r>
          </a:p>
        </p:txBody>
      </p:sp>
    </p:spTree>
    <p:extLst>
      <p:ext uri="{BB962C8B-B14F-4D97-AF65-F5344CB8AC3E}">
        <p14:creationId xmlns:p14="http://schemas.microsoft.com/office/powerpoint/2010/main" val="1500760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cap="all" dirty="0" smtClean="0">
                <a:solidFill>
                  <a:schemeClr val="accent5">
                    <a:lumMod val="60000"/>
                    <a:lumOff val="40000"/>
                  </a:schemeClr>
                </a:solidFill>
              </a:rPr>
              <a:t>Social/Cultural Factors</a:t>
            </a:r>
            <a:endParaRPr lang="en-US" dirty="0"/>
          </a:p>
        </p:txBody>
      </p:sp>
      <p:sp>
        <p:nvSpPr>
          <p:cNvPr id="3" name="Content Placeholder 2"/>
          <p:cNvSpPr>
            <a:spLocks noGrp="1"/>
          </p:cNvSpPr>
          <p:nvPr>
            <p:ph idx="1"/>
          </p:nvPr>
        </p:nvSpPr>
        <p:spPr/>
        <p:txBody>
          <a:bodyPr/>
          <a:lstStyle/>
          <a:p>
            <a:pPr marL="0" indent="0">
              <a:buNone/>
            </a:pPr>
            <a:r>
              <a:rPr lang="en-US" b="1" dirty="0"/>
              <a:t>5 Wish for a Boy</a:t>
            </a:r>
            <a:r>
              <a:rPr lang="en-US" dirty="0"/>
              <a:t>: People also wish for a baby boy who would be a source of income for the parents in their old age. In wish of a boy, sometimes people have more daughters as well.</a:t>
            </a:r>
            <a:br>
              <a:rPr lang="en-US" dirty="0"/>
            </a:br>
            <a:r>
              <a:rPr lang="en-US" dirty="0"/>
              <a:t/>
            </a:r>
            <a:br>
              <a:rPr lang="en-US" dirty="0"/>
            </a:br>
            <a:r>
              <a:rPr lang="en-US" b="1" dirty="0"/>
              <a:t> 6 Decrease in Death Rate</a:t>
            </a:r>
            <a:r>
              <a:rPr lang="en-US" dirty="0"/>
              <a:t>: The advanced medical facilities have caused decrease in death rate which has also contributed to the increase in population density.</a:t>
            </a:r>
            <a:br>
              <a:rPr lang="en-US" dirty="0"/>
            </a:br>
            <a:r>
              <a:rPr lang="en-US" dirty="0"/>
              <a:t/>
            </a:r>
            <a:br>
              <a:rPr lang="en-US" dirty="0"/>
            </a:br>
            <a:r>
              <a:rPr lang="en-US" b="1" dirty="0"/>
              <a:t> 7 Political Unrest or War</a:t>
            </a:r>
            <a:r>
              <a:rPr lang="en-US" dirty="0"/>
              <a:t>: Areas which are involved in war or are experiencing political unrest, people tend to move from that areas which result in less population at one and increase in another area.</a:t>
            </a:r>
          </a:p>
        </p:txBody>
      </p:sp>
    </p:spTree>
    <p:extLst>
      <p:ext uri="{BB962C8B-B14F-4D97-AF65-F5344CB8AC3E}">
        <p14:creationId xmlns:p14="http://schemas.microsoft.com/office/powerpoint/2010/main" val="1901151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909" y="135082"/>
            <a:ext cx="11980718" cy="6567055"/>
          </a:xfrm>
        </p:spPr>
        <p:txBody>
          <a:bodyPr>
            <a:normAutofit fontScale="25000" lnSpcReduction="20000"/>
          </a:bodyPr>
          <a:lstStyle/>
          <a:p>
            <a:r>
              <a:rPr lang="en-US" sz="11200" u="sng" cap="all" dirty="0"/>
              <a:t>Distribution and Density of population</a:t>
            </a:r>
            <a:endParaRPr lang="en-US" sz="11200" dirty="0"/>
          </a:p>
          <a:p>
            <a:r>
              <a:rPr lang="en-US" sz="11200" u="sng" cap="all" dirty="0"/>
              <a:t> of Pakistan</a:t>
            </a:r>
            <a:endParaRPr lang="en-US" sz="11200" dirty="0"/>
          </a:p>
          <a:p>
            <a:r>
              <a:rPr lang="en-US" sz="11200" b="1" cap="all" dirty="0"/>
              <a:t> </a:t>
            </a:r>
            <a:endParaRPr lang="en-US" sz="11200" dirty="0"/>
          </a:p>
          <a:p>
            <a:pPr algn="l"/>
            <a:r>
              <a:rPr lang="en-US" sz="11200" b="1" dirty="0"/>
              <a:t>Introduction </a:t>
            </a:r>
            <a:endParaRPr lang="en-US" sz="11200" dirty="0"/>
          </a:p>
          <a:p>
            <a:pPr algn="l"/>
            <a:r>
              <a:rPr lang="en-US" sz="11200" dirty="0"/>
              <a:t>The distribution of population is refer to the number of people living in particular area. The area may be a district, province or a country</a:t>
            </a:r>
          </a:p>
          <a:p>
            <a:pPr algn="l"/>
            <a:r>
              <a:rPr lang="en-US" sz="11200" b="1" dirty="0"/>
              <a:t>Population Density</a:t>
            </a:r>
            <a:r>
              <a:rPr lang="en-US" sz="11200" dirty="0"/>
              <a:t>. The total number of people living in a given area. It is calculated by dividing the population by the area. In 1998 the density of population of Pakistan are166 persons per square kilometer.</a:t>
            </a:r>
          </a:p>
          <a:p>
            <a:pPr algn="l"/>
            <a:r>
              <a:rPr lang="en-US" sz="11200" b="1" dirty="0"/>
              <a:t>Population distribution in Pakistan.  </a:t>
            </a:r>
            <a:endParaRPr lang="en-US" sz="11200" dirty="0"/>
          </a:p>
          <a:p>
            <a:pPr algn="l"/>
            <a:r>
              <a:rPr lang="en-US" sz="11200" dirty="0"/>
              <a:t>Pakistan population is very unevenly distribution for Baluchistan constitutes about 47 percent of the total area of the country but only 5 percent of population lives there, on the other hand Punjab constitutes 25.8% of the total area of the country but 56% of population lives there. </a:t>
            </a:r>
          </a:p>
          <a:p>
            <a:endParaRPr lang="en-US" dirty="0"/>
          </a:p>
        </p:txBody>
      </p:sp>
    </p:spTree>
    <p:extLst>
      <p:ext uri="{BB962C8B-B14F-4D97-AF65-F5344CB8AC3E}">
        <p14:creationId xmlns:p14="http://schemas.microsoft.com/office/powerpoint/2010/main" val="194300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Province wise population of Pakistan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0644083"/>
              </p:ext>
            </p:extLst>
          </p:nvPr>
        </p:nvGraphicFramePr>
        <p:xfrm>
          <a:off x="1226127" y="1849582"/>
          <a:ext cx="8697192" cy="3958936"/>
        </p:xfrm>
        <a:graphic>
          <a:graphicData uri="http://schemas.openxmlformats.org/drawingml/2006/table">
            <a:tbl>
              <a:tblPr firstRow="1" firstCol="1" bandRow="1">
                <a:tableStyleId>{5C22544A-7EE6-4342-B048-85BDC9FD1C3A}</a:tableStyleId>
              </a:tblPr>
              <a:tblGrid>
                <a:gridCol w="1272428"/>
                <a:gridCol w="1292409"/>
                <a:gridCol w="1606655"/>
                <a:gridCol w="2080750"/>
                <a:gridCol w="2444950"/>
              </a:tblGrid>
              <a:tr h="1089526">
                <a:tc>
                  <a:txBody>
                    <a:bodyPr/>
                    <a:lstStyle/>
                    <a:p>
                      <a:pPr algn="just">
                        <a:lnSpc>
                          <a:spcPct val="150000"/>
                        </a:lnSpc>
                        <a:spcAft>
                          <a:spcPts val="1000"/>
                        </a:spcAft>
                      </a:pPr>
                      <a:r>
                        <a:rPr lang="en-US" sz="1800" b="1">
                          <a:effectLst/>
                        </a:rPr>
                        <a:t>Province  </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Area in % </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Population 1998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 Population in %</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Population density in S,q km</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5106">
                <a:tc>
                  <a:txBody>
                    <a:bodyPr/>
                    <a:lstStyle/>
                    <a:p>
                      <a:pPr algn="just">
                        <a:lnSpc>
                          <a:spcPct val="150000"/>
                        </a:lnSpc>
                        <a:spcAft>
                          <a:spcPts val="1000"/>
                        </a:spcAft>
                      </a:pPr>
                      <a:r>
                        <a:rPr lang="en-US" sz="1800" b="1">
                          <a:effectLst/>
                        </a:rPr>
                        <a:t>Punjab</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25.8</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73621000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56%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56</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79733">
                <a:tc>
                  <a:txBody>
                    <a:bodyPr/>
                    <a:lstStyle/>
                    <a:p>
                      <a:pPr algn="just">
                        <a:lnSpc>
                          <a:spcPct val="150000"/>
                        </a:lnSpc>
                        <a:spcAft>
                          <a:spcPts val="1000"/>
                        </a:spcAft>
                      </a:pPr>
                      <a:r>
                        <a:rPr lang="en-US" sz="1800" b="1">
                          <a:effectLst/>
                        </a:rPr>
                        <a:t>Sindh</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17.7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30440000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23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23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5106">
                <a:tc>
                  <a:txBody>
                    <a:bodyPr/>
                    <a:lstStyle/>
                    <a:p>
                      <a:pPr algn="just">
                        <a:lnSpc>
                          <a:spcPct val="150000"/>
                        </a:lnSpc>
                        <a:spcAft>
                          <a:spcPts val="1000"/>
                        </a:spcAft>
                      </a:pPr>
                      <a:r>
                        <a:rPr lang="en-US" sz="1800" b="1">
                          <a:effectLst/>
                        </a:rPr>
                        <a:t>KP</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5.9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17736000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13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13</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5106">
                <a:tc>
                  <a:txBody>
                    <a:bodyPr/>
                    <a:lstStyle/>
                    <a:p>
                      <a:pPr algn="just">
                        <a:lnSpc>
                          <a:spcPct val="150000"/>
                        </a:lnSpc>
                        <a:spcAft>
                          <a:spcPts val="1000"/>
                        </a:spcAft>
                      </a:pPr>
                      <a:r>
                        <a:rPr lang="en-US" sz="1800" b="1">
                          <a:effectLst/>
                        </a:rPr>
                        <a:t>Baluchistan</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47</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6566000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5</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4359">
                <a:tc>
                  <a:txBody>
                    <a:bodyPr/>
                    <a:lstStyle/>
                    <a:p>
                      <a:pPr algn="just">
                        <a:lnSpc>
                          <a:spcPct val="150000"/>
                        </a:lnSpc>
                        <a:spcAft>
                          <a:spcPts val="1000"/>
                        </a:spcAft>
                      </a:pPr>
                      <a:r>
                        <a:rPr lang="en-US" sz="1800" b="1">
                          <a:effectLst/>
                        </a:rPr>
                        <a:t>FATA</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3.4</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3176000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a:effectLst/>
                        </a:rPr>
                        <a:t>2</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800" b="1" dirty="0">
                          <a:effectLst/>
                        </a:rPr>
                        <a:t>2.4</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8258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5">
                    <a:lumMod val="60000"/>
                    <a:lumOff val="40000"/>
                  </a:schemeClr>
                </a:solidFill>
              </a:rPr>
              <a:t>Density of population in rural area.</a:t>
            </a:r>
            <a:br>
              <a:rPr lang="en-US" dirty="0" smtClean="0">
                <a:solidFill>
                  <a:schemeClr val="accent5">
                    <a:lumMod val="60000"/>
                    <a:lumOff val="40000"/>
                  </a:schemeClr>
                </a:solidFill>
              </a:rPr>
            </a:b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pPr marL="0" indent="0">
              <a:buNone/>
            </a:pPr>
            <a:r>
              <a:rPr lang="en-US" dirty="0" smtClean="0"/>
              <a:t>67 </a:t>
            </a:r>
            <a:r>
              <a:rPr lang="en-US" dirty="0"/>
              <a:t>% of the population living in the rural area in Pakistan. In 1951 the density of population in rural area was 35 persons per square kilometer. In 1981 this rose to 77 and in 1998 to 112.  The rural area of Pakistan can be divided into the following population regions.</a:t>
            </a:r>
          </a:p>
          <a:p>
            <a:endParaRPr lang="en-US" dirty="0"/>
          </a:p>
        </p:txBody>
      </p:sp>
    </p:spTree>
    <p:extLst>
      <p:ext uri="{BB962C8B-B14F-4D97-AF65-F5344CB8AC3E}">
        <p14:creationId xmlns:p14="http://schemas.microsoft.com/office/powerpoint/2010/main" val="247131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1" y="322119"/>
            <a:ext cx="11229109" cy="1070263"/>
          </a:xfrm>
        </p:spPr>
        <p:txBody>
          <a:bodyPr>
            <a:normAutofit fontScale="90000"/>
          </a:bodyPr>
          <a:lstStyle/>
          <a:p>
            <a:r>
              <a:rPr lang="en-US" sz="4000" b="1" u="sng" cap="all" dirty="0"/>
              <a:t>Rural population density regions </a:t>
            </a:r>
            <a:r>
              <a:rPr lang="en-US" dirty="0"/>
              <a:t/>
            </a:r>
            <a:br>
              <a:rPr lang="en-US" dirty="0"/>
            </a:br>
            <a:r>
              <a:rPr lang="en-US" sz="3100" dirty="0"/>
              <a:t>The ruler area of Pakistan are divided in to the following population regions </a:t>
            </a: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64732979"/>
              </p:ext>
            </p:extLst>
          </p:nvPr>
        </p:nvGraphicFramePr>
        <p:xfrm>
          <a:off x="1371599" y="1101439"/>
          <a:ext cx="8946575" cy="5299360"/>
        </p:xfrm>
        <a:graphic>
          <a:graphicData uri="http://schemas.openxmlformats.org/drawingml/2006/table">
            <a:tbl>
              <a:tblPr firstRow="1" firstCol="1" bandRow="1">
                <a:tableStyleId>{5C22544A-7EE6-4342-B048-85BDC9FD1C3A}</a:tableStyleId>
              </a:tblPr>
              <a:tblGrid>
                <a:gridCol w="2171200"/>
                <a:gridCol w="1770837"/>
                <a:gridCol w="5004538"/>
              </a:tblGrid>
              <a:tr h="353963">
                <a:tc>
                  <a:txBody>
                    <a:bodyPr/>
                    <a:lstStyle/>
                    <a:p>
                      <a:pPr algn="ctr">
                        <a:lnSpc>
                          <a:spcPct val="150000"/>
                        </a:lnSpc>
                        <a:spcAft>
                          <a:spcPts val="1000"/>
                        </a:spcAft>
                      </a:pPr>
                      <a:r>
                        <a:rPr lang="en-US" sz="1000" dirty="0">
                          <a:effectLst/>
                        </a:rPr>
                        <a:t>Population density regions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1000">
                          <a:effectLst/>
                        </a:rPr>
                        <a:t>Definition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1000">
                          <a:effectLst/>
                        </a:rPr>
                        <a:t>Where it is found in Pakistan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43684">
                <a:tc>
                  <a:txBody>
                    <a:bodyPr/>
                    <a:lstStyle/>
                    <a:p>
                      <a:pPr algn="just">
                        <a:lnSpc>
                          <a:spcPct val="150000"/>
                        </a:lnSpc>
                        <a:spcAft>
                          <a:spcPts val="1000"/>
                        </a:spcAft>
                      </a:pPr>
                      <a:r>
                        <a:rPr lang="en-US" sz="1600" b="1" dirty="0">
                          <a:effectLst/>
                        </a:rPr>
                        <a:t>Thinly populated regions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a:effectLst/>
                        </a:rPr>
                        <a:t>10 or less persons sq, km</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a:effectLst/>
                        </a:rPr>
                        <a:t>1. South western Baluchistan’s area where rain fall is less than 250 millimeters, no irrigation facilities covered by plateaus, hills and mountains. 2. Northern area covered by large mountains and narrow valley,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1392">
                <a:tc>
                  <a:txBody>
                    <a:bodyPr/>
                    <a:lstStyle/>
                    <a:p>
                      <a:pPr algn="just">
                        <a:lnSpc>
                          <a:spcPct val="150000"/>
                        </a:lnSpc>
                        <a:spcAft>
                          <a:spcPts val="1000"/>
                        </a:spcAft>
                      </a:pPr>
                      <a:r>
                        <a:rPr lang="en-US" sz="1600" b="1">
                          <a:effectLst/>
                        </a:rPr>
                        <a:t>Moderately populated regions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a:effectLst/>
                        </a:rPr>
                        <a:t>11 to 50 persons per sq, km</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a:effectLst/>
                        </a:rPr>
                        <a:t>Turbat and panjgur distt, of Baluchistan. The Chitral in the northern parts of Pakistan.</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1392">
                <a:tc>
                  <a:txBody>
                    <a:bodyPr/>
                    <a:lstStyle/>
                    <a:p>
                      <a:pPr algn="just">
                        <a:lnSpc>
                          <a:spcPct val="150000"/>
                        </a:lnSpc>
                        <a:spcAft>
                          <a:spcPts val="1000"/>
                        </a:spcAft>
                      </a:pPr>
                      <a:r>
                        <a:rPr lang="en-US" sz="1600" b="1">
                          <a:effectLst/>
                        </a:rPr>
                        <a:t>Densely populated regions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a:effectLst/>
                        </a:rPr>
                        <a:t>51 to 100 persons per sq, km</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a:effectLst/>
                        </a:rPr>
                        <a:t>South eastern Baluchistan and western Punjab, Dadu and Thatta in Sindh,  Kohistan and Shangla districts in KP etc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47537">
                <a:tc>
                  <a:txBody>
                    <a:bodyPr/>
                    <a:lstStyle/>
                    <a:p>
                      <a:pPr algn="just">
                        <a:lnSpc>
                          <a:spcPct val="150000"/>
                        </a:lnSpc>
                        <a:spcAft>
                          <a:spcPts val="1000"/>
                        </a:spcAft>
                      </a:pPr>
                      <a:r>
                        <a:rPr lang="en-US" sz="1600" b="1">
                          <a:effectLst/>
                        </a:rPr>
                        <a:t>Very densely populated regions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a:effectLst/>
                        </a:rPr>
                        <a:t>101 to 200 person per sq, km</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a:effectLst/>
                        </a:rPr>
                        <a:t>Parts of Indus valley in Sindh a large parts of western Punjab the adjoining parts of KP and FATA and the swat valley.</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51392">
                <a:tc>
                  <a:txBody>
                    <a:bodyPr/>
                    <a:lstStyle/>
                    <a:p>
                      <a:pPr algn="just">
                        <a:lnSpc>
                          <a:spcPct val="150000"/>
                        </a:lnSpc>
                        <a:spcAft>
                          <a:spcPts val="1000"/>
                        </a:spcAft>
                      </a:pPr>
                      <a:r>
                        <a:rPr lang="en-US" sz="1600" b="1">
                          <a:effectLst/>
                        </a:rPr>
                        <a:t>Most densely populated regions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a:effectLst/>
                        </a:rPr>
                        <a:t>More the 200 persons per sq, km</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en-US" sz="1600" b="1" dirty="0">
                          <a:effectLst/>
                        </a:rPr>
                        <a:t>Bari, </a:t>
                      </a:r>
                      <a:r>
                        <a:rPr lang="en-US" sz="1600" b="1" dirty="0" err="1">
                          <a:effectLst/>
                        </a:rPr>
                        <a:t>Rechna</a:t>
                      </a:r>
                      <a:r>
                        <a:rPr lang="en-US" sz="1600" b="1" dirty="0">
                          <a:effectLst/>
                        </a:rPr>
                        <a:t> and </a:t>
                      </a:r>
                      <a:r>
                        <a:rPr lang="en-US" sz="1600" b="1" dirty="0" err="1">
                          <a:effectLst/>
                        </a:rPr>
                        <a:t>Chaj</a:t>
                      </a:r>
                      <a:r>
                        <a:rPr lang="en-US" sz="1600" b="1" dirty="0">
                          <a:effectLst/>
                        </a:rPr>
                        <a:t> Doabs of Punjab, central Sindh and central area of KP province.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5177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127"/>
            <a:ext cx="11353800" cy="1607561"/>
          </a:xfrm>
        </p:spPr>
        <p:txBody>
          <a:bodyPr>
            <a:normAutofit fontScale="90000"/>
          </a:bodyPr>
          <a:lstStyle/>
          <a:p>
            <a:r>
              <a:rPr lang="en-US" sz="3100" b="1" cap="all" dirty="0"/>
              <a:t>Urban population distribution in Pakistan</a:t>
            </a:r>
            <a:r>
              <a:rPr lang="en-US" sz="3100" dirty="0"/>
              <a:t/>
            </a:r>
            <a:br>
              <a:rPr lang="en-US" sz="3100" dirty="0"/>
            </a:br>
            <a:r>
              <a:rPr lang="en-US" sz="3100" dirty="0"/>
              <a:t>The distribution of the urban population in Pakistan can be bitter understand if the cities divided into groups</a:t>
            </a:r>
            <a:r>
              <a:rPr lang="en-US" dirty="0"/>
              <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0737053"/>
              </p:ext>
            </p:extLst>
          </p:nvPr>
        </p:nvGraphicFramePr>
        <p:xfrm>
          <a:off x="2057400" y="2348346"/>
          <a:ext cx="5795645" cy="1931460"/>
        </p:xfrm>
        <a:graphic>
          <a:graphicData uri="http://schemas.openxmlformats.org/drawingml/2006/table">
            <a:tbl>
              <a:tblPr firstRow="1" firstCol="1" bandRow="1">
                <a:tableStyleId>{5C22544A-7EE6-4342-B048-85BDC9FD1C3A}</a:tableStyleId>
              </a:tblPr>
              <a:tblGrid>
                <a:gridCol w="2308204"/>
                <a:gridCol w="3487441"/>
              </a:tblGrid>
              <a:tr h="643820">
                <a:tc>
                  <a:txBody>
                    <a:bodyPr/>
                    <a:lstStyle/>
                    <a:p>
                      <a:pPr>
                        <a:lnSpc>
                          <a:spcPct val="115000"/>
                        </a:lnSpc>
                        <a:spcAft>
                          <a:spcPts val="1000"/>
                        </a:spcAft>
                      </a:pPr>
                      <a:r>
                        <a:rPr lang="en-US" sz="1200">
                          <a:effectLst/>
                        </a:rPr>
                        <a:t>Larger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200">
                          <a:effectLst/>
                        </a:rPr>
                        <a:t>Population 100000 or 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3820">
                <a:tc>
                  <a:txBody>
                    <a:bodyPr/>
                    <a:lstStyle/>
                    <a:p>
                      <a:pPr>
                        <a:lnSpc>
                          <a:spcPct val="115000"/>
                        </a:lnSpc>
                        <a:spcAft>
                          <a:spcPts val="1000"/>
                        </a:spcAft>
                      </a:pPr>
                      <a:r>
                        <a:rPr lang="en-US" sz="1200">
                          <a:effectLst/>
                        </a:rPr>
                        <a:t>Intermediate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200">
                          <a:effectLst/>
                        </a:rPr>
                        <a:t>Population 25000 to 99999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43820">
                <a:tc>
                  <a:txBody>
                    <a:bodyPr/>
                    <a:lstStyle/>
                    <a:p>
                      <a:pPr>
                        <a:lnSpc>
                          <a:spcPct val="115000"/>
                        </a:lnSpc>
                        <a:spcAft>
                          <a:spcPts val="1000"/>
                        </a:spcAft>
                      </a:pPr>
                      <a:r>
                        <a:rPr lang="en-US" sz="1200">
                          <a:effectLst/>
                        </a:rPr>
                        <a:t>Small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200" dirty="0">
                          <a:effectLst/>
                        </a:rPr>
                        <a:t>Under 25000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5919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a:t>Share of urban population in 1998 </a:t>
            </a:r>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38141279"/>
              </p:ext>
            </p:extLst>
          </p:nvPr>
        </p:nvGraphicFramePr>
        <p:xfrm>
          <a:off x="613065" y="1517073"/>
          <a:ext cx="7917872" cy="4215475"/>
        </p:xfrm>
        <a:graphic>
          <a:graphicData uri="http://schemas.openxmlformats.org/drawingml/2006/table">
            <a:tbl>
              <a:tblPr firstRow="1" firstCol="1" bandRow="1">
                <a:tableStyleId>{5C22544A-7EE6-4342-B048-85BDC9FD1C3A}</a:tableStyleId>
              </a:tblPr>
              <a:tblGrid>
                <a:gridCol w="2354661"/>
                <a:gridCol w="5563211"/>
              </a:tblGrid>
              <a:tr h="1665850">
                <a:tc>
                  <a:txBody>
                    <a:bodyPr/>
                    <a:lstStyle/>
                    <a:p>
                      <a:pPr>
                        <a:lnSpc>
                          <a:spcPct val="115000"/>
                        </a:lnSpc>
                        <a:spcAft>
                          <a:spcPts val="1000"/>
                        </a:spcAft>
                      </a:pPr>
                      <a:r>
                        <a:rPr lang="en-US" sz="3200">
                          <a:effectLst/>
                        </a:rPr>
                        <a:t>Type f cities</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3200">
                          <a:effectLst/>
                        </a:rPr>
                        <a:t> Share in urban population in 1998 In percent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2699">
                <a:tc>
                  <a:txBody>
                    <a:bodyPr/>
                    <a:lstStyle/>
                    <a:p>
                      <a:pPr>
                        <a:lnSpc>
                          <a:spcPct val="115000"/>
                        </a:lnSpc>
                        <a:spcAft>
                          <a:spcPts val="1000"/>
                        </a:spcAft>
                      </a:pPr>
                      <a:r>
                        <a:rPr lang="en-US" sz="3200">
                          <a:effectLst/>
                        </a:rPr>
                        <a:t>Larger</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3200">
                          <a:effectLst/>
                        </a:rPr>
                        <a:t>71.7</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44227">
                <a:tc>
                  <a:txBody>
                    <a:bodyPr/>
                    <a:lstStyle/>
                    <a:p>
                      <a:pPr>
                        <a:lnSpc>
                          <a:spcPct val="115000"/>
                        </a:lnSpc>
                        <a:spcAft>
                          <a:spcPts val="1000"/>
                        </a:spcAft>
                      </a:pPr>
                      <a:r>
                        <a:rPr lang="en-US" sz="3200">
                          <a:effectLst/>
                        </a:rPr>
                        <a:t>Intermediate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3200">
                          <a:effectLst/>
                        </a:rPr>
                        <a:t>20</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2699">
                <a:tc>
                  <a:txBody>
                    <a:bodyPr/>
                    <a:lstStyle/>
                    <a:p>
                      <a:pPr>
                        <a:lnSpc>
                          <a:spcPct val="115000"/>
                        </a:lnSpc>
                        <a:spcAft>
                          <a:spcPts val="1000"/>
                        </a:spcAft>
                      </a:pPr>
                      <a:r>
                        <a:rPr lang="en-US" sz="3200">
                          <a:effectLst/>
                        </a:rPr>
                        <a:t>Small</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3200" dirty="0">
                          <a:effectLst/>
                        </a:rPr>
                        <a:t>8.3</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37844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84627" cy="3252354"/>
          </a:xfrm>
        </p:spPr>
        <p:txBody>
          <a:bodyPr>
            <a:normAutofit fontScale="90000"/>
          </a:bodyPr>
          <a:lstStyle/>
          <a:p>
            <a:r>
              <a:rPr lang="en-US" dirty="0"/>
              <a:t>In 1998 there were seven larger towns with a population of one million or more which accounted for about 50 percent of the total urban population of Pakistan. Population of 10 larger cities  of Pakistan are shown in the table with their population</a:t>
            </a:r>
            <a:br>
              <a:rPr lang="en-US" dirty="0"/>
            </a:br>
            <a:endParaRPr lang="en-US" dirty="0"/>
          </a:p>
        </p:txBody>
      </p:sp>
      <p:sp>
        <p:nvSpPr>
          <p:cNvPr id="3" name="Content Placeholder 2"/>
          <p:cNvSpPr>
            <a:spLocks noGrp="1"/>
          </p:cNvSpPr>
          <p:nvPr>
            <p:ph idx="1"/>
          </p:nvPr>
        </p:nvSpPr>
        <p:spPr>
          <a:xfrm>
            <a:off x="661554" y="2688070"/>
            <a:ext cx="10515600" cy="4351338"/>
          </a:xfrm>
        </p:spPr>
        <p:txBody>
          <a:bodyPr/>
          <a:lstStyle/>
          <a:p>
            <a:endParaRPr lang="en-US" dirty="0"/>
          </a:p>
        </p:txBody>
      </p:sp>
    </p:spTree>
    <p:extLst>
      <p:ext uri="{BB962C8B-B14F-4D97-AF65-F5344CB8AC3E}">
        <p14:creationId xmlns:p14="http://schemas.microsoft.com/office/powerpoint/2010/main" val="4066112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536466"/>
              </p:ext>
            </p:extLst>
          </p:nvPr>
        </p:nvGraphicFramePr>
        <p:xfrm>
          <a:off x="1818410" y="1690689"/>
          <a:ext cx="7317970" cy="4509516"/>
        </p:xfrm>
        <a:graphic>
          <a:graphicData uri="http://schemas.openxmlformats.org/drawingml/2006/table">
            <a:tbl>
              <a:tblPr firstRow="1" firstCol="1" bandRow="1">
                <a:tableStyleId>{5C22544A-7EE6-4342-B048-85BDC9FD1C3A}</a:tableStyleId>
              </a:tblPr>
              <a:tblGrid>
                <a:gridCol w="3658985"/>
                <a:gridCol w="3658985"/>
              </a:tblGrid>
              <a:tr h="318894">
                <a:tc>
                  <a:txBody>
                    <a:bodyPr/>
                    <a:lstStyle/>
                    <a:p>
                      <a:pPr>
                        <a:lnSpc>
                          <a:spcPct val="150000"/>
                        </a:lnSpc>
                        <a:spcAft>
                          <a:spcPts val="1000"/>
                        </a:spcAft>
                      </a:pPr>
                      <a:r>
                        <a:rPr lang="en-US" sz="2000" b="1">
                          <a:effectLst/>
                        </a:rPr>
                        <a:t>Cities</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Population (in thousands)</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Karachi</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9269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Lahore</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5063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Fasalabad</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1977</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Rawalpindi</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1406</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Multan</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1182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Hyderabad</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1151</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Gujranwala</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1125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Peshawar</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988</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Quetta</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a:effectLst/>
                        </a:rPr>
                        <a:t>560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8894">
                <a:tc>
                  <a:txBody>
                    <a:bodyPr/>
                    <a:lstStyle/>
                    <a:p>
                      <a:pPr>
                        <a:lnSpc>
                          <a:spcPct val="150000"/>
                        </a:lnSpc>
                        <a:spcAft>
                          <a:spcPts val="1000"/>
                        </a:spcAft>
                      </a:pPr>
                      <a:r>
                        <a:rPr lang="en-US" sz="2000" b="1">
                          <a:effectLst/>
                        </a:rPr>
                        <a:t>Islamabad</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en-US" sz="2000" b="1" dirty="0">
                          <a:effectLst/>
                        </a:rPr>
                        <a:t>525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92817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772</TotalTime>
  <Words>683</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Province wise population of Pakistan</vt:lpstr>
      <vt:lpstr>Density of population in rural area. </vt:lpstr>
      <vt:lpstr>Rural population density regions  The ruler area of Pakistan are divided in to the following population regions  </vt:lpstr>
      <vt:lpstr>Urban population distribution in Pakistan The distribution of the urban population in Pakistan can be bitter understand if the cities divided into groups </vt:lpstr>
      <vt:lpstr>Share of urban population in 1998  </vt:lpstr>
      <vt:lpstr>In 1998 there were seven larger towns with a population of one million or more which accounted for about 50 percent of the total urban population of Pakistan. Population of 10 larger cities  of Pakistan are shown in the table with their population </vt:lpstr>
      <vt:lpstr>PowerPoint Presentation</vt:lpstr>
      <vt:lpstr>Factors influencing Population Distribution Density</vt:lpstr>
      <vt:lpstr> Geographical Factors</vt:lpstr>
      <vt:lpstr>Economic Factors</vt:lpstr>
      <vt:lpstr>Social/Cultural Factors</vt:lpstr>
      <vt:lpstr>Social/Cultural Factors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Nomi_khalil</dc:creator>
  <cp:lastModifiedBy>Nomi_khalil</cp:lastModifiedBy>
  <cp:revision>2</cp:revision>
  <dcterms:created xsi:type="dcterms:W3CDTF">2020-04-20T20:48:51Z</dcterms:created>
  <dcterms:modified xsi:type="dcterms:W3CDTF">2020-04-21T09:41:07Z</dcterms:modified>
</cp:coreProperties>
</file>